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</p:sldMasterIdLst>
  <p:notesMasterIdLst>
    <p:notesMasterId r:id="rId5"/>
  </p:notesMasterIdLst>
  <p:handoutMasterIdLst>
    <p:handoutMasterId r:id="rId6"/>
  </p:handoutMasterIdLst>
  <p:sldIdLst>
    <p:sldId id="359" r:id="rId3"/>
    <p:sldId id="360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1" autoAdjust="0"/>
    <p:restoredTop sz="88549" autoAdjust="0"/>
  </p:normalViewPr>
  <p:slideViewPr>
    <p:cSldViewPr>
      <p:cViewPr varScale="1">
        <p:scale>
          <a:sx n="154" d="100"/>
          <a:sy n="154" d="100"/>
        </p:scale>
        <p:origin x="728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6/28/21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6/28/21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43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789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60522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06556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4432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240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10216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79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0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6728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65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F2028A-5053-F34F-9232-F25F6D460CC3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257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63913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661654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587074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4221586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38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95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57483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1095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prototyping-antennas-for-mobile-recording-of-tv-sports-events-with-simulation-9006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prototyping-antennas-for-mobile-recording-of-tv-sports-events-with-simulation-9006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CFB18-5ADD-AA4C-A64C-79B19C162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39" y="1504950"/>
            <a:ext cx="3485635" cy="298417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2000" dirty="0" err="1"/>
              <a:t>Radiotelevisione</a:t>
            </a:r>
            <a:r>
              <a:rPr lang="en-US" sz="2000" dirty="0"/>
              <a:t> </a:t>
            </a:r>
            <a:r>
              <a:rPr lang="en-US" sz="2000" dirty="0" err="1"/>
              <a:t>Italiana</a:t>
            </a:r>
            <a:r>
              <a:rPr lang="en-US" sz="2000" dirty="0"/>
              <a:t> (RAI), Italy’s national public broadcasting company, has recorded live sports events for decades 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In an effort to enhance their live-recording process, RAI is designing new circularly polarized (CP) antennas 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These new antennas need to: 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Operate in a dual-band, very-high-frequency/ultrahigh frequency (VHF/UHF), configuration</a:t>
            </a:r>
          </a:p>
          <a:p>
            <a:pPr lvl="1">
              <a:lnSpc>
                <a:spcPct val="120000"/>
              </a:lnSpc>
            </a:pPr>
            <a:r>
              <a:rPr lang="en-US" sz="1800" dirty="0"/>
              <a:t>Be compact enough to fit in a motorcycle top case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300" i="1" dirty="0"/>
              <a:t>“</a:t>
            </a:r>
            <a:r>
              <a:rPr lang="en-US" sz="1300" dirty="0">
                <a:solidFill>
                  <a:srgbClr val="368CCB"/>
                </a:solidFill>
                <a:latin typeface="Lato" panose="020F0502020204030203" pitchFamily="34" charset="77"/>
                <a:hlinkClick r:id="rId3"/>
              </a:rPr>
              <a:t>Prototyping Antennas for Mobile Recording of TV Sports Events with Simulation</a:t>
            </a:r>
            <a:r>
              <a:rPr lang="en-US" sz="1300" i="1" dirty="0"/>
              <a:t>”</a:t>
            </a:r>
            <a:br>
              <a:rPr lang="en-US" sz="1300" i="1" dirty="0"/>
            </a:br>
            <a:r>
              <a:rPr lang="en-US" sz="1300" i="1" dirty="0"/>
              <a:t>COMSOL News </a:t>
            </a:r>
            <a:r>
              <a:rPr lang="en-US" sz="1300" dirty="0"/>
              <a:t>2020: Assunta De Vita, Alessandro Lucco Castello, and Bruno Sacco, </a:t>
            </a:r>
            <a:r>
              <a:rPr lang="en-US" sz="1300" i="1" dirty="0" err="1"/>
              <a:t>Radiotelevisione</a:t>
            </a:r>
            <a:r>
              <a:rPr lang="en-US" sz="1300" i="1" dirty="0"/>
              <a:t> </a:t>
            </a:r>
            <a:r>
              <a:rPr lang="en-US" sz="1300" i="1" dirty="0" err="1"/>
              <a:t>Italiana</a:t>
            </a:r>
            <a:r>
              <a:rPr lang="en-US" sz="1300" i="1" dirty="0"/>
              <a:t>, Italy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699745"/>
            <a:ext cx="4398962" cy="763039"/>
          </a:xfrm>
        </p:spPr>
        <p:txBody>
          <a:bodyPr anchor="b">
            <a:noAutofit/>
          </a:bodyPr>
          <a:lstStyle/>
          <a:p>
            <a: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RADIOTELEVISIONE ITALIANA</a:t>
            </a:r>
            <a:br>
              <a:rPr lang="en-US" sz="18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Improving the Recording Process of Live Sports Events with Simulation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15874" y="3983265"/>
            <a:ext cx="2894526" cy="531811"/>
          </a:xfrm>
        </p:spPr>
        <p:txBody>
          <a:bodyPr>
            <a:normAutofit/>
          </a:bodyPr>
          <a:lstStyle/>
          <a:p>
            <a:r>
              <a:rPr lang="en-US" dirty="0"/>
              <a:t>Motorcycles used for RAI’s live-recording process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0ACBF6-1176-ED45-A3B0-ED77A88874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5874" y="1509453"/>
            <a:ext cx="4397887" cy="247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733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CFB18-5ADD-AA4C-A64C-79B19C162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239" y="1504950"/>
            <a:ext cx="4398961" cy="2984171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800" dirty="0"/>
              <a:t>To design a compact antenna solution that met their desired requirements, RAI turned to simulation</a:t>
            </a:r>
          </a:p>
          <a:p>
            <a:pPr>
              <a:lnSpc>
                <a:spcPct val="120000"/>
              </a:lnSpc>
            </a:pPr>
            <a:r>
              <a:rPr lang="en-US" sz="4800" dirty="0"/>
              <a:t>They tested several antenna designs in the frequencies' band of interest, including: </a:t>
            </a:r>
          </a:p>
          <a:p>
            <a:pPr lvl="1">
              <a:lnSpc>
                <a:spcPct val="120000"/>
              </a:lnSpc>
            </a:pPr>
            <a:r>
              <a:rPr lang="en-US" sz="4400" dirty="0"/>
              <a:t>An Archimedean spiral CP antenna</a:t>
            </a:r>
          </a:p>
          <a:p>
            <a:pPr>
              <a:lnSpc>
                <a:spcPct val="120000"/>
              </a:lnSpc>
            </a:pPr>
            <a:r>
              <a:rPr lang="en-US" sz="4800" dirty="0"/>
              <a:t>The simulated results have been confirmed in the prototypes by means of:</a:t>
            </a:r>
          </a:p>
          <a:p>
            <a:pPr lvl="1">
              <a:lnSpc>
                <a:spcPct val="120000"/>
              </a:lnSpc>
            </a:pPr>
            <a:r>
              <a:rPr lang="en-US" sz="4400" dirty="0"/>
              <a:t>Laboratory measurements </a:t>
            </a:r>
          </a:p>
          <a:p>
            <a:pPr lvl="1">
              <a:lnSpc>
                <a:spcPct val="120000"/>
              </a:lnSpc>
            </a:pPr>
            <a:r>
              <a:rPr lang="en-US" sz="4400" dirty="0"/>
              <a:t>Field tests</a:t>
            </a:r>
          </a:p>
          <a:p>
            <a:pPr>
              <a:lnSpc>
                <a:spcPct val="120000"/>
              </a:lnSpc>
            </a:pPr>
            <a:r>
              <a:rPr lang="en-US" sz="4800" dirty="0"/>
              <a:t>At present, RAI is designing a new dual-crossed, double-folded dipole (DCDFD) antenna</a:t>
            </a:r>
          </a:p>
          <a:p>
            <a:pPr marL="0" indent="0">
              <a:lnSpc>
                <a:spcPct val="120000"/>
              </a:lnSpc>
              <a:spcAft>
                <a:spcPts val="800"/>
              </a:spcAft>
              <a:buNone/>
            </a:pPr>
            <a:r>
              <a:rPr lang="en-US" sz="2800" i="1" dirty="0"/>
              <a:t>“</a:t>
            </a:r>
            <a:r>
              <a:rPr lang="en-US" sz="3200" dirty="0">
                <a:solidFill>
                  <a:srgbClr val="368CCB"/>
                </a:solidFill>
                <a:latin typeface="Lato" panose="020F0502020204030203" pitchFamily="34" charset="77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Prototyping Antennas for Mobile Recording of TV Sports Events with Simulation</a:t>
            </a:r>
            <a:r>
              <a:rPr lang="en-US" sz="2800" i="1" dirty="0"/>
              <a:t>”</a:t>
            </a:r>
            <a:br>
              <a:rPr lang="en-US" sz="2800" i="1" dirty="0"/>
            </a:br>
            <a:r>
              <a:rPr lang="en-US" sz="3200" i="1" dirty="0"/>
              <a:t>COMSOL News </a:t>
            </a:r>
            <a:r>
              <a:rPr lang="en-US" sz="3200" dirty="0"/>
              <a:t>2020: Assunta De Vita, Alessandro Lucco Castello, and Bruno Sacco, </a:t>
            </a:r>
            <a:r>
              <a:rPr lang="en-US" sz="3200" i="1" dirty="0" err="1"/>
              <a:t>Radiotelevisione</a:t>
            </a:r>
            <a:r>
              <a:rPr lang="en-US" sz="3200" i="1" dirty="0"/>
              <a:t> </a:t>
            </a:r>
            <a:r>
              <a:rPr lang="en-US" sz="3200" i="1" dirty="0" err="1"/>
              <a:t>Italiana</a:t>
            </a:r>
            <a:r>
              <a:rPr lang="en-US" sz="3200" i="1" dirty="0"/>
              <a:t>, Italy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699745"/>
            <a:ext cx="4398962" cy="763039"/>
          </a:xfrm>
        </p:spPr>
        <p:txBody>
          <a:bodyPr anchor="b">
            <a:noAutofit/>
          </a:bodyPr>
          <a:lstStyle/>
          <a:p>
            <a:r>
              <a:rPr lang="en-US" sz="1300" spc="20" dirty="0">
                <a:solidFill>
                  <a:srgbClr val="E7937F"/>
                </a:solidFill>
                <a:latin typeface="Lato Black" panose="020F0502020204030203" pitchFamily="34" charset="77"/>
              </a:rPr>
              <a:t>RADIOTELEVISIONE ITALIANA</a:t>
            </a:r>
            <a:br>
              <a:rPr lang="en-US" sz="18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Improving the Recording Process of Live Sports Events with Simulation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10200" y="4233762"/>
            <a:ext cx="3072939" cy="531811"/>
          </a:xfrm>
        </p:spPr>
        <p:txBody>
          <a:bodyPr>
            <a:normAutofit/>
          </a:bodyPr>
          <a:lstStyle/>
          <a:p>
            <a:r>
              <a:rPr lang="en-US" dirty="0"/>
              <a:t>Geometry of the DCDFD circularly polarized UHF antenna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1BE86F-16BC-C047-86AF-9B1B5A2DD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1200150"/>
            <a:ext cx="2982950" cy="302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30039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686</TotalTime>
  <Words>247</Words>
  <Application>Microsoft Macintosh PowerPoint</Application>
  <PresentationFormat>On-screen Show (16:9)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RADIOTELEVISIONE ITALIANA Improving the Recording Process of Live Sports Events with Simulation</vt:lpstr>
      <vt:lpstr>RADIOTELEVISIONE ITALIANA Improving the Recording Process of Live Sports Events with Simulation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Microsoft Office User</cp:lastModifiedBy>
  <cp:revision>50</cp:revision>
  <dcterms:created xsi:type="dcterms:W3CDTF">2020-01-17T16:41:45Z</dcterms:created>
  <dcterms:modified xsi:type="dcterms:W3CDTF">2021-06-28T20:57:33Z</dcterms:modified>
</cp:coreProperties>
</file>