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  <p:sldMasterId id="2147483669" r:id="rId2"/>
    <p:sldMasterId id="2147483687" r:id="rId3"/>
  </p:sldMasterIdLst>
  <p:notesMasterIdLst>
    <p:notesMasterId r:id="rId6"/>
  </p:notesMasterIdLst>
  <p:handoutMasterIdLst>
    <p:handoutMasterId r:id="rId7"/>
  </p:handoutMasterIdLst>
  <p:sldIdLst>
    <p:sldId id="355" r:id="rId4"/>
    <p:sldId id="357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1B7"/>
    <a:srgbClr val="1B4D81"/>
    <a:srgbClr val="393A39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92" autoAdjust="0"/>
    <p:restoredTop sz="92810" autoAdjust="0"/>
  </p:normalViewPr>
  <p:slideViewPr>
    <p:cSldViewPr>
      <p:cViewPr varScale="1">
        <p:scale>
          <a:sx n="217" d="100"/>
          <a:sy n="217" d="100"/>
        </p:scale>
        <p:origin x="176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9/10/21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9/10/21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4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161117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5811038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3842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48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061332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467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0195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7227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9655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6CCB43-D289-7D44-B51B-91558C551CE4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8857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233007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190905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2458043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270789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735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041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2849332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2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2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9705045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60329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1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1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85792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76100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5606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234627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8259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7950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83977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21207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E94707-88D6-BB47-9D93-2EB6F1BCF42A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4557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564230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58313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17359454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0671324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6660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2351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38168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7" r:id="rId2"/>
    <p:sldLayoutId id="2147483654" r:id="rId3"/>
    <p:sldLayoutId id="2147483655" r:id="rId4"/>
    <p:sldLayoutId id="2147483657" r:id="rId5"/>
    <p:sldLayoutId id="2147483658" r:id="rId6"/>
    <p:sldLayoutId id="2147483666" r:id="rId7"/>
    <p:sldLayoutId id="2147483660" r:id="rId8"/>
    <p:sldLayoutId id="2147483668" r:id="rId9"/>
    <p:sldLayoutId id="2147483664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TIXGeneral-Regular" pitchFamily="2" charset="2"/>
        <a:buChar char="⎯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28939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5893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20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story/advancing-automotive-product-development-with-simulation-apps-101811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story/advancing-automotive-product-development-with-simulation-apps-101811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EBA8DDB7-D70D-5D49-B935-69C4281683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19600" y="1541948"/>
            <a:ext cx="4387015" cy="203102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88FF7C9-709C-6B44-9423-1A14C60B3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971550"/>
            <a:ext cx="3713162" cy="800100"/>
          </a:xfrm>
        </p:spPr>
        <p:txBody>
          <a:bodyPr anchor="b">
            <a:noAutofit/>
          </a:bodyPr>
          <a:lstStyle/>
          <a:p>
            <a:r>
              <a:rPr lang="en-US" sz="1200" spc="27" dirty="0">
                <a:solidFill>
                  <a:srgbClr val="E7937F"/>
                </a:solidFill>
                <a:latin typeface="Lato Black" panose="020F0502020204030203" pitchFamily="34" charset="77"/>
              </a:rPr>
              <a:t>MAHINDRA &amp; MAHINDRA LIMITED (M&amp;M)</a:t>
            </a:r>
            <a:br>
              <a:rPr lang="en-US" sz="1200" spc="20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dirty="0"/>
              <a:t>Accelerating Automotive Product Development with Simulation Apps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D5CE4D-7BAC-874F-9AD3-89964DE55FF1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54037" y="1809750"/>
            <a:ext cx="3636963" cy="29718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dirty="0"/>
              <a:t>M&amp;M is a multinational original equipment manufacturer (OEM) in the automotive industry in India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dirty="0"/>
              <a:t>To enhance their development workflow, the Methods Development team developed ~20 simulation apps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dirty="0"/>
              <a:t>Used COMSOL Server™ and COMSOL Compiler™ to distribute apps to teams working in different domains, including: 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sz="1300" dirty="0"/>
              <a:t>Design 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sz="1300" dirty="0"/>
              <a:t>Testing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sz="1300" dirty="0"/>
              <a:t>Noise, vibration, and harshness (NVH) analysis</a:t>
            </a:r>
          </a:p>
          <a:p>
            <a:pPr marL="292100" lvl="1" indent="0">
              <a:lnSpc>
                <a:spcPct val="110000"/>
              </a:lnSpc>
              <a:spcBef>
                <a:spcPts val="600"/>
              </a:spcBef>
              <a:buNone/>
            </a:pPr>
            <a:endParaRPr lang="en-US" sz="600" i="1" dirty="0">
              <a:solidFill>
                <a:schemeClr val="tx1"/>
              </a:solidFill>
              <a:latin typeface="Lato" panose="020F0502020204030203" pitchFamily="34" charset="77"/>
            </a:endParaRPr>
          </a:p>
          <a:p>
            <a:pPr marL="292100" lvl="1" indent="0">
              <a:lnSpc>
                <a:spcPct val="110000"/>
              </a:lnSpc>
              <a:spcBef>
                <a:spcPts val="600"/>
              </a:spcBef>
              <a:buNone/>
            </a:pPr>
            <a:endParaRPr lang="en-US" sz="600" i="1" dirty="0">
              <a:solidFill>
                <a:schemeClr val="tx1"/>
              </a:solidFill>
              <a:latin typeface="Lato" panose="020F0502020204030203" pitchFamily="34" charset="77"/>
            </a:endParaRP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endParaRPr lang="en-US" sz="600" i="1" dirty="0">
              <a:solidFill>
                <a:schemeClr val="tx1"/>
              </a:solidFill>
              <a:latin typeface="Lato" panose="020F0502020204030203" pitchFamily="34" charset="77"/>
            </a:endParaRP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sz="800" i="1" dirty="0">
                <a:solidFill>
                  <a:schemeClr val="tx1"/>
                </a:solidFill>
                <a:latin typeface="Lato" panose="020F0502020204030203" pitchFamily="34" charset="77"/>
              </a:rPr>
              <a:t>“</a:t>
            </a:r>
            <a:r>
              <a:rPr lang="en-US" sz="800" dirty="0">
                <a:solidFill>
                  <a:schemeClr val="tx1"/>
                </a:solidFill>
                <a:latin typeface="Lato" panose="020F0502020204030203" pitchFamily="34" charset="77"/>
                <a:hlinkClick r:id="rId3"/>
              </a:rPr>
              <a:t>Advancing Automotive Product Development with Simulation Apps</a:t>
            </a:r>
            <a:r>
              <a:rPr lang="en-US" sz="800" i="1" dirty="0">
                <a:solidFill>
                  <a:schemeClr val="tx1"/>
                </a:solidFill>
                <a:latin typeface="Lato" panose="020F0502020204030203" pitchFamily="34" charset="77"/>
              </a:rPr>
              <a:t>”</a:t>
            </a:r>
            <a:br>
              <a:rPr lang="en-US" sz="800" i="1" dirty="0">
                <a:solidFill>
                  <a:schemeClr val="tx1"/>
                </a:solidFill>
                <a:latin typeface="Lato" panose="020F0502020204030203" pitchFamily="34" charset="77"/>
              </a:rPr>
            </a:br>
            <a:r>
              <a:rPr lang="en-US" sz="800" dirty="0">
                <a:solidFill>
                  <a:schemeClr val="tx1"/>
                </a:solidFill>
                <a:latin typeface="Lato" panose="020F0502020204030203" pitchFamily="34" charset="77"/>
              </a:rPr>
              <a:t>Mahindra &amp; Mahindra Limited, India 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43400" y="3638550"/>
            <a:ext cx="3429000" cy="533400"/>
          </a:xfrm>
        </p:spPr>
        <p:txBody>
          <a:bodyPr>
            <a:normAutofit/>
          </a:bodyPr>
          <a:lstStyle/>
          <a:p>
            <a:r>
              <a:rPr lang="en-US" dirty="0"/>
              <a:t>The Engine Mount Analysis app</a:t>
            </a:r>
          </a:p>
        </p:txBody>
      </p:sp>
    </p:spTree>
    <p:extLst>
      <p:ext uri="{BB962C8B-B14F-4D97-AF65-F5344CB8AC3E}">
        <p14:creationId xmlns:p14="http://schemas.microsoft.com/office/powerpoint/2010/main" val="1132418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6C6E82C-AB0B-CE4D-AFC0-1C0284CA51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91000" y="1662409"/>
            <a:ext cx="4800600" cy="203581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88FF7C9-709C-6B44-9423-1A14C60B3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971550"/>
            <a:ext cx="3789362" cy="800100"/>
          </a:xfrm>
        </p:spPr>
        <p:txBody>
          <a:bodyPr anchor="b">
            <a:noAutofit/>
          </a:bodyPr>
          <a:lstStyle/>
          <a:p>
            <a:r>
              <a:rPr lang="en-US" sz="1200" spc="27" dirty="0">
                <a:solidFill>
                  <a:srgbClr val="E7937F"/>
                </a:solidFill>
                <a:latin typeface="Lato Black" panose="020F0502020204030203" pitchFamily="34" charset="77"/>
              </a:rPr>
              <a:t>MAHINDRA &amp; MAHINDRA LIMITED (M&amp;M)</a:t>
            </a:r>
            <a:br>
              <a:rPr lang="en-US" sz="1200" spc="20" dirty="0">
                <a:solidFill>
                  <a:srgbClr val="E7937F"/>
                </a:solidFill>
                <a:latin typeface="Lato Black" panose="020F0502020204030203" pitchFamily="34" charset="77"/>
              </a:rPr>
            </a:br>
            <a:r>
              <a:rPr lang="en-US" dirty="0"/>
              <a:t>Accelerating Automotive Product Development with Simulation Apps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D5CE4D-7BAC-874F-9AD3-89964DE55FF1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92138" y="1778000"/>
            <a:ext cx="2989262" cy="28956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4800" dirty="0"/>
              <a:t>At M&amp;M, simulation apps help: </a:t>
            </a:r>
          </a:p>
          <a:p>
            <a:pPr lvl="1">
              <a:lnSpc>
                <a:spcPct val="120000"/>
              </a:lnSpc>
            </a:pPr>
            <a:r>
              <a:rPr lang="en-US" sz="4000" dirty="0"/>
              <a:t>Empower the design team by giving them access to engineering analysis tools</a:t>
            </a:r>
          </a:p>
          <a:p>
            <a:pPr lvl="1">
              <a:lnSpc>
                <a:spcPct val="120000"/>
              </a:lnSpc>
            </a:pPr>
            <a:r>
              <a:rPr lang="en-US" sz="4000" dirty="0"/>
              <a:t>Make concept evaluation and finalization more accessible </a:t>
            </a:r>
          </a:p>
          <a:p>
            <a:pPr lvl="1">
              <a:lnSpc>
                <a:spcPct val="120000"/>
              </a:lnSpc>
            </a:pPr>
            <a:r>
              <a:rPr lang="en-US" sz="4000" dirty="0"/>
              <a:t>Speed up design evaluation</a:t>
            </a:r>
          </a:p>
          <a:p>
            <a:pPr lvl="1">
              <a:lnSpc>
                <a:spcPct val="120000"/>
              </a:lnSpc>
            </a:pPr>
            <a:r>
              <a:rPr lang="en-US" sz="4000" dirty="0"/>
              <a:t>Visualize different design concepts </a:t>
            </a:r>
          </a:p>
          <a:p>
            <a:pPr lvl="1">
              <a:lnSpc>
                <a:spcPct val="120000"/>
              </a:lnSpc>
            </a:pPr>
            <a:r>
              <a:rPr lang="en-US" sz="4000" dirty="0"/>
              <a:t>Support collaboration across teams </a:t>
            </a:r>
          </a:p>
          <a:p>
            <a:pPr>
              <a:lnSpc>
                <a:spcPct val="120000"/>
              </a:lnSpc>
            </a:pPr>
            <a:r>
              <a:rPr lang="en-US" sz="4800" dirty="0"/>
              <a:t>This innovative approach helps M&amp;M shorten the product development life cycle and gain an advantage over their competitors</a:t>
            </a:r>
          </a:p>
          <a:p>
            <a:pPr>
              <a:lnSpc>
                <a:spcPct val="120000"/>
              </a:lnSpc>
            </a:pPr>
            <a:endParaRPr lang="en-US" sz="1500" dirty="0"/>
          </a:p>
          <a:p>
            <a:pPr marL="0" indent="-46037">
              <a:lnSpc>
                <a:spcPct val="120000"/>
              </a:lnSpc>
              <a:buNone/>
            </a:pPr>
            <a:r>
              <a:rPr lang="en-US" sz="2400" i="1" dirty="0">
                <a:solidFill>
                  <a:schemeClr val="tx1"/>
                </a:solidFill>
                <a:latin typeface="Lato" panose="020F0502020204030203" pitchFamily="34" charset="77"/>
              </a:rPr>
              <a:t>“</a:t>
            </a:r>
            <a:r>
              <a:rPr lang="en-US" sz="2400" dirty="0">
                <a:hlinkClick r:id="rId3"/>
              </a:rPr>
              <a:t>Advancing Automotive Product Development with Simulation Apps</a:t>
            </a:r>
            <a:r>
              <a:rPr lang="en-US" sz="2400" i="1" dirty="0"/>
              <a:t>”</a:t>
            </a:r>
            <a:br>
              <a:rPr lang="en-US" sz="2400" i="1" dirty="0"/>
            </a:br>
            <a:r>
              <a:rPr lang="en-US" sz="2400" dirty="0"/>
              <a:t>Mahindra &amp; Mahindra Limited, India </a:t>
            </a:r>
          </a:p>
          <a:p>
            <a:pPr marL="0" indent="-46037">
              <a:lnSpc>
                <a:spcPct val="120000"/>
              </a:lnSpc>
              <a:buNone/>
            </a:pPr>
            <a:br>
              <a:rPr lang="en-US" sz="2000" dirty="0"/>
            </a:b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2A23170A-E3EF-C54C-A88D-5F43A54D16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91000" y="3714750"/>
            <a:ext cx="3546127" cy="533400"/>
          </a:xfrm>
        </p:spPr>
        <p:txBody>
          <a:bodyPr>
            <a:normAutofit/>
          </a:bodyPr>
          <a:lstStyle/>
          <a:p>
            <a:r>
              <a:rPr lang="en-US" dirty="0"/>
              <a:t>Stabilizer Bar app for modal analysis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F0CA9D-1330-CB47-B359-AC05DB05B1AA}"/>
              </a:ext>
            </a:extLst>
          </p:cNvPr>
          <p:cNvSpPr/>
          <p:nvPr/>
        </p:nvSpPr>
        <p:spPr>
          <a:xfrm>
            <a:off x="8229600" y="819150"/>
            <a:ext cx="217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143990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I">
      <a:dk1>
        <a:srgbClr val="393A39"/>
      </a:dk1>
      <a:lt1>
        <a:srgbClr val="FFFEFE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B335BB-5F7D-6F44-B760-85E67ECBFC1D}" vid="{4B311E28-DD42-4E48-BF76-C24FC01BE0D5}"/>
    </a:ext>
  </a:extLst>
</a:theme>
</file>

<file path=ppt/theme/theme2.xml><?xml version="1.0" encoding="utf-8"?>
<a:theme xmlns:a="http://schemas.openxmlformats.org/drawingml/2006/main" name="1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6" id="{58E45BB7-3D30-044C-A3A4-7E6233A49E5C}" vid="{3EE5D14E-7671-4D46-82E6-06377E825DA2}"/>
    </a:ext>
  </a:extLst>
</a:theme>
</file>

<file path=ppt/theme/theme3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comsol-slide-template-NEW</Template>
  <TotalTime>660</TotalTime>
  <Words>203</Words>
  <Application>Microsoft Macintosh PowerPoint</Application>
  <PresentationFormat>On-screen Show (16:9)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Arial</vt:lpstr>
      <vt:lpstr>Lato</vt:lpstr>
      <vt:lpstr>Lato Black</vt:lpstr>
      <vt:lpstr>Lato Light</vt:lpstr>
      <vt:lpstr>STIXGeneral-Regular</vt:lpstr>
      <vt:lpstr>Wingdings</vt:lpstr>
      <vt:lpstr>comsol-slide-template-NEW</vt:lpstr>
      <vt:lpstr>1_comsol-slide-template-NEW</vt:lpstr>
      <vt:lpstr>2_comsol-slide-template-NEW</vt:lpstr>
      <vt:lpstr>MAHINDRA &amp; MAHINDRA LIMITED (M&amp;M) Accelerating Automotive Product Development with Simulation Apps</vt:lpstr>
      <vt:lpstr>MAHINDRA &amp; MAHINDRA LIMITED (M&amp;M) Accelerating Automotive Product Development with Simulation Apps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and Applications Enhance Loudspeaker Design</dc:title>
  <dc:creator>Microsoft Office User</dc:creator>
  <cp:lastModifiedBy>Fanny Griesmer</cp:lastModifiedBy>
  <cp:revision>85</cp:revision>
  <dcterms:created xsi:type="dcterms:W3CDTF">2020-01-17T16:41:45Z</dcterms:created>
  <dcterms:modified xsi:type="dcterms:W3CDTF">2021-09-10T16:51:05Z</dcterms:modified>
</cp:coreProperties>
</file>